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4F4826F-3EE1-4C19-9BA6-5DB78A465574}" type="datetimeFigureOut">
              <a:rPr lang="en-IE" smtClean="0"/>
              <a:t>23/04/2020</a:t>
            </a:fld>
            <a:endParaRPr lang="en-IE"/>
          </a:p>
        </p:txBody>
      </p:sp>
      <p:sp>
        <p:nvSpPr>
          <p:cNvPr id="17" name="Footer Placeholder 16"/>
          <p:cNvSpPr>
            <a:spLocks noGrp="1"/>
          </p:cNvSpPr>
          <p:nvPr>
            <p:ph type="ftr" sz="quarter" idx="11"/>
          </p:nvPr>
        </p:nvSpPr>
        <p:spPr/>
        <p:txBody>
          <a:bodyPr/>
          <a:lstStyle/>
          <a:p>
            <a:endParaRPr lang="en-IE"/>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E30353-9FD7-422E-B791-BC59DFD9C0F0}" type="slidenum">
              <a:rPr lang="en-IE" smtClean="0"/>
              <a:t>‹#›</a:t>
            </a:fld>
            <a:endParaRPr lang="en-IE"/>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F4826F-3EE1-4C19-9BA6-5DB78A465574}" type="datetimeFigureOut">
              <a:rPr lang="en-IE" smtClean="0"/>
              <a:t>23/04/2020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9E30353-9FD7-422E-B791-BC59DFD9C0F0}"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9E30353-9FD7-422E-B791-BC59DFD9C0F0}" type="slidenum">
              <a:rPr lang="en-IE" smtClean="0"/>
              <a:t>‹#›</a:t>
            </a:fld>
            <a:endParaRPr lang="en-IE"/>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F4826F-3EE1-4C19-9BA6-5DB78A465574}" type="datetimeFigureOut">
              <a:rPr lang="en-IE" smtClean="0"/>
              <a:t>23/04/2020</a:t>
            </a:fld>
            <a:endParaRPr lang="en-IE"/>
          </a:p>
        </p:txBody>
      </p:sp>
      <p:sp>
        <p:nvSpPr>
          <p:cNvPr id="5" name="Footer Placeholder 4"/>
          <p:cNvSpPr>
            <a:spLocks noGrp="1"/>
          </p:cNvSpPr>
          <p:nvPr>
            <p:ph type="ftr" sz="quarter" idx="11"/>
          </p:nvPr>
        </p:nvSpPr>
        <p:spPr/>
        <p:txBody>
          <a:bodyPr/>
          <a:lstStyle/>
          <a:p>
            <a:endParaRPr lang="en-IE"/>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4F4826F-3EE1-4C19-9BA6-5DB78A465574}" type="datetimeFigureOut">
              <a:rPr lang="en-IE" smtClean="0"/>
              <a:t>23/04/2020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a:xfrm>
            <a:off x="4361688" y="1026372"/>
            <a:ext cx="457200" cy="441325"/>
          </a:xfrm>
        </p:spPr>
        <p:txBody>
          <a:bodyPr/>
          <a:lstStyle/>
          <a:p>
            <a:fld id="{19E30353-9FD7-422E-B791-BC59DFD9C0F0}" type="slidenum">
              <a:rPr lang="en-IE" smtClean="0"/>
              <a:t>‹#›</a:t>
            </a:fld>
            <a:endParaRPr lang="en-IE"/>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E"/>
          </a:p>
        </p:txBody>
      </p:sp>
      <p:sp>
        <p:nvSpPr>
          <p:cNvPr id="4" name="Date Placeholder 3"/>
          <p:cNvSpPr>
            <a:spLocks noGrp="1"/>
          </p:cNvSpPr>
          <p:nvPr>
            <p:ph type="dt" sz="half" idx="10"/>
          </p:nvPr>
        </p:nvSpPr>
        <p:spPr/>
        <p:txBody>
          <a:bodyPr/>
          <a:lstStyle/>
          <a:p>
            <a:fld id="{34F4826F-3EE1-4C19-9BA6-5DB78A465574}" type="datetimeFigureOut">
              <a:rPr lang="en-IE" smtClean="0"/>
              <a:t>23/04/2020</a:t>
            </a:fld>
            <a:endParaRPr lang="en-IE"/>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E30353-9FD7-422E-B791-BC59DFD9C0F0}" type="slidenum">
              <a:rPr lang="en-IE" smtClean="0"/>
              <a:t>‹#›</a:t>
            </a:fld>
            <a:endParaRPr lang="en-IE"/>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4F4826F-3EE1-4C19-9BA6-5DB78A465574}" type="datetimeFigureOut">
              <a:rPr lang="en-IE" smtClean="0"/>
              <a:t>23/04/2020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9E30353-9FD7-422E-B791-BC59DFD9C0F0}" type="slidenum">
              <a:rPr lang="en-IE" smtClean="0"/>
              <a:t>‹#›</a:t>
            </a:fld>
            <a:endParaRPr lang="en-IE"/>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4F4826F-3EE1-4C19-9BA6-5DB78A465574}" type="datetimeFigureOut">
              <a:rPr lang="en-IE" smtClean="0"/>
              <a:t>23/04/2020</a:t>
            </a:fld>
            <a:endParaRPr lang="en-IE"/>
          </a:p>
        </p:txBody>
      </p:sp>
      <p:sp>
        <p:nvSpPr>
          <p:cNvPr id="8" name="Footer Placeholder 7"/>
          <p:cNvSpPr>
            <a:spLocks noGrp="1"/>
          </p:cNvSpPr>
          <p:nvPr>
            <p:ph type="ftr" sz="quarter" idx="11"/>
          </p:nvPr>
        </p:nvSpPr>
        <p:spPr>
          <a:xfrm>
            <a:off x="304800" y="6409944"/>
            <a:ext cx="3581400" cy="365760"/>
          </a:xfrm>
        </p:spPr>
        <p:txBody>
          <a:bodyPr/>
          <a:lstStyle/>
          <a:p>
            <a:endParaRPr lang="en-IE"/>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9E30353-9FD7-422E-B791-BC59DFD9C0F0}" type="slidenum">
              <a:rPr lang="en-IE" smtClean="0"/>
              <a:t>‹#›</a:t>
            </a:fld>
            <a:endParaRPr lang="en-IE"/>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F4826F-3EE1-4C19-9BA6-5DB78A465574}" type="datetimeFigureOut">
              <a:rPr lang="en-IE" smtClean="0"/>
              <a:t>23/04/2020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a:xfrm>
            <a:off x="4343400" y="1036020"/>
            <a:ext cx="457200" cy="441325"/>
          </a:xfrm>
        </p:spPr>
        <p:txBody>
          <a:bodyPr/>
          <a:lstStyle/>
          <a:p>
            <a:fld id="{19E30353-9FD7-422E-B791-BC59DFD9C0F0}"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4F4826F-3EE1-4C19-9BA6-5DB78A465574}" type="datetimeFigureOut">
              <a:rPr lang="en-IE" smtClean="0"/>
              <a:t>23/04/2020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9E30353-9FD7-422E-B791-BC59DFD9C0F0}"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9E30353-9FD7-422E-B791-BC59DFD9C0F0}" type="slidenum">
              <a:rPr lang="en-IE" smtClean="0"/>
              <a:t>‹#›</a:t>
            </a:fld>
            <a:endParaRPr lang="en-IE"/>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4F4826F-3EE1-4C19-9BA6-5DB78A465574}" type="datetimeFigureOut">
              <a:rPr lang="en-IE" smtClean="0"/>
              <a:t>23/04/2020</a:t>
            </a:fld>
            <a:endParaRPr lang="en-IE"/>
          </a:p>
        </p:txBody>
      </p:sp>
      <p:sp>
        <p:nvSpPr>
          <p:cNvPr id="6" name="Footer Placeholder 5"/>
          <p:cNvSpPr>
            <a:spLocks noGrp="1"/>
          </p:cNvSpPr>
          <p:nvPr>
            <p:ph type="ftr" sz="quarter" idx="11"/>
          </p:nvPr>
        </p:nvSpPr>
        <p:spPr>
          <a:xfrm>
            <a:off x="301752" y="6410848"/>
            <a:ext cx="3383280" cy="365760"/>
          </a:xfrm>
        </p:spPr>
        <p:txBody>
          <a:bodyPr/>
          <a:lstStyle/>
          <a:p>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9E30353-9FD7-422E-B791-BC59DFD9C0F0}" type="slidenum">
              <a:rPr lang="en-IE" smtClean="0"/>
              <a:t>‹#›</a:t>
            </a:fld>
            <a:endParaRPr lang="en-IE"/>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4F4826F-3EE1-4C19-9BA6-5DB78A465574}" type="datetimeFigureOut">
              <a:rPr lang="en-IE" smtClean="0"/>
              <a:t>23/04/2020</a:t>
            </a:fld>
            <a:endParaRPr lang="en-IE"/>
          </a:p>
        </p:txBody>
      </p:sp>
      <p:sp>
        <p:nvSpPr>
          <p:cNvPr id="6" name="Footer Placeholder 5"/>
          <p:cNvSpPr>
            <a:spLocks noGrp="1"/>
          </p:cNvSpPr>
          <p:nvPr>
            <p:ph type="ftr" sz="quarter" idx="11"/>
          </p:nvPr>
        </p:nvSpPr>
        <p:spPr>
          <a:xfrm>
            <a:off x="301752" y="6410848"/>
            <a:ext cx="3584448" cy="365760"/>
          </a:xfrm>
        </p:spPr>
        <p:txBody>
          <a:bodyPr/>
          <a:lstStyle/>
          <a:p>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4F4826F-3EE1-4C19-9BA6-5DB78A465574}" type="datetimeFigureOut">
              <a:rPr lang="en-IE" smtClean="0"/>
              <a:t>23/04/2020</a:t>
            </a:fld>
            <a:endParaRPr lang="en-IE"/>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E"/>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9E30353-9FD7-422E-B791-BC59DFD9C0F0}" type="slidenum">
              <a:rPr lang="en-IE" smtClean="0"/>
              <a:t>‹#›</a:t>
            </a:fld>
            <a:endParaRPr lang="en-IE"/>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1470025"/>
          </a:xfrm>
        </p:spPr>
        <p:txBody>
          <a:bodyPr/>
          <a:lstStyle/>
          <a:p>
            <a:r>
              <a:rPr lang="en-IE" dirty="0" smtClean="0"/>
              <a:t>     The Hill of Tara</a:t>
            </a:r>
            <a:endParaRPr lang="en-IE" dirty="0"/>
          </a:p>
        </p:txBody>
      </p:sp>
      <p:sp>
        <p:nvSpPr>
          <p:cNvPr id="3" name="Subtitle 2"/>
          <p:cNvSpPr>
            <a:spLocks noGrp="1"/>
          </p:cNvSpPr>
          <p:nvPr>
            <p:ph type="subTitle" idx="4294967295"/>
          </p:nvPr>
        </p:nvSpPr>
        <p:spPr>
          <a:xfrm>
            <a:off x="0" y="3886200"/>
            <a:ext cx="6400800" cy="1752600"/>
          </a:xfrm>
        </p:spPr>
        <p:txBody>
          <a:bodyPr/>
          <a:lstStyle/>
          <a:p>
            <a:pPr marL="0" indent="0">
              <a:buNone/>
            </a:pPr>
            <a:r>
              <a:rPr lang="en-IE" dirty="0" smtClean="0"/>
              <a:t>                     By </a:t>
            </a:r>
            <a:r>
              <a:rPr lang="en-IE" dirty="0" err="1" smtClean="0"/>
              <a:t>Conor</a:t>
            </a:r>
            <a:r>
              <a:rPr lang="en-IE" dirty="0" smtClean="0"/>
              <a:t> Larkin 4</a:t>
            </a:r>
            <a:r>
              <a:rPr lang="en-IE" baseline="30000" dirty="0" smtClean="0"/>
              <a:t>th</a:t>
            </a:r>
            <a:r>
              <a:rPr lang="en-IE" dirty="0" smtClean="0"/>
              <a:t> Class</a:t>
            </a:r>
            <a:endParaRPr lang="en-IE" dirty="0"/>
          </a:p>
        </p:txBody>
      </p:sp>
    </p:spTree>
    <p:extLst>
      <p:ext uri="{BB962C8B-B14F-4D97-AF65-F5344CB8AC3E}">
        <p14:creationId xmlns:p14="http://schemas.microsoft.com/office/powerpoint/2010/main" val="924113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1600" dirty="0">
                <a:solidFill>
                  <a:schemeClr val="tx1"/>
                </a:solidFill>
              </a:rPr>
              <a:t>Location:</a:t>
            </a:r>
            <a:br>
              <a:rPr lang="en-IE" sz="1600" dirty="0">
                <a:solidFill>
                  <a:schemeClr val="tx1"/>
                </a:solidFill>
              </a:rPr>
            </a:br>
            <a:r>
              <a:rPr lang="en-IE" sz="1600" dirty="0">
                <a:solidFill>
                  <a:schemeClr val="tx1"/>
                </a:solidFill>
              </a:rPr>
              <a:t>The Hill of Tara in Co. Meath is best known as the seat of the </a:t>
            </a:r>
            <a:r>
              <a:rPr lang="en-IE" sz="1600" dirty="0" smtClean="0">
                <a:solidFill>
                  <a:schemeClr val="tx1"/>
                </a:solidFill>
              </a:rPr>
              <a:t>Highs </a:t>
            </a:r>
            <a:r>
              <a:rPr lang="en-IE" sz="1600" dirty="0">
                <a:solidFill>
                  <a:schemeClr val="tx1"/>
                </a:solidFill>
              </a:rPr>
              <a:t>Kings of Ireland but it has been an important historical site since the discovery of a late stone age passage tomb in 1995. </a:t>
            </a:r>
            <a:r>
              <a:rPr lang="en-IE" dirty="0"/>
              <a:t/>
            </a:r>
            <a:br>
              <a:rPr lang="en-IE" dirty="0"/>
            </a:br>
            <a:endParaRPr lang="en-IE" dirty="0"/>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7146" r="7146"/>
          <a:stretch>
            <a:fillRect/>
          </a:stretch>
        </p:blipFill>
        <p:spPr/>
      </p:pic>
      <p:sp>
        <p:nvSpPr>
          <p:cNvPr id="4" name="Text Placeholder 3"/>
          <p:cNvSpPr>
            <a:spLocks noGrp="1"/>
          </p:cNvSpPr>
          <p:nvPr>
            <p:ph type="body" sz="half" idx="2"/>
          </p:nvPr>
        </p:nvSpPr>
        <p:spPr/>
        <p:txBody>
          <a:bodyPr>
            <a:normAutofit lnSpcReduction="10000"/>
          </a:bodyPr>
          <a:lstStyle/>
          <a:p>
            <a:r>
              <a:rPr lang="en-IE" dirty="0" smtClean="0"/>
              <a:t>The Hill of Tara was both a political and religious centre in the early centuries after Christ. Tara was believed to be a dwelling place of the Gods and an entrance to the eternal world of joy.</a:t>
            </a:r>
          </a:p>
          <a:p>
            <a:r>
              <a:rPr lang="en-IE" dirty="0" smtClean="0"/>
              <a:t>Legend has it that on his mission to Ireland, St. Patrick first travelled to Tara in order to challenge the ancient religion at its most powerful site. The High Kings forbade Patrick to light a Paschal fire at Tara, so in defiance, he lit it on the Hill of </a:t>
            </a:r>
            <a:r>
              <a:rPr lang="en-IE" dirty="0" err="1" smtClean="0"/>
              <a:t>Slane</a:t>
            </a:r>
            <a:r>
              <a:rPr lang="en-IE" dirty="0" smtClean="0"/>
              <a:t> in 433 AD.   </a:t>
            </a:r>
            <a:endParaRPr lang="en-IE" dirty="0"/>
          </a:p>
        </p:txBody>
      </p:sp>
      <p:sp>
        <p:nvSpPr>
          <p:cNvPr id="5" name="Picture Placeholder 2"/>
          <p:cNvSpPr txBox="1">
            <a:spLocks/>
          </p:cNvSpPr>
          <p:nvPr/>
        </p:nvSpPr>
        <p:spPr>
          <a:xfrm>
            <a:off x="2987824" y="620688"/>
            <a:ext cx="5867400" cy="4267200"/>
          </a:xfrm>
          <a:prstGeom prst="rect">
            <a:avLst/>
          </a:prstGeom>
        </p:spPr>
      </p:sp>
      <p:sp>
        <p:nvSpPr>
          <p:cNvPr id="6" name="Picture Placeholder 2"/>
          <p:cNvSpPr txBox="1">
            <a:spLocks/>
          </p:cNvSpPr>
          <p:nvPr/>
        </p:nvSpPr>
        <p:spPr>
          <a:xfrm>
            <a:off x="2987824" y="620688"/>
            <a:ext cx="5867400" cy="4267200"/>
          </a:xfrm>
          <a:prstGeom prst="rect">
            <a:avLst/>
          </a:prstGeom>
        </p:spPr>
      </p:sp>
    </p:spTree>
    <p:extLst>
      <p:ext uri="{BB962C8B-B14F-4D97-AF65-F5344CB8AC3E}">
        <p14:creationId xmlns:p14="http://schemas.microsoft.com/office/powerpoint/2010/main" val="106066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Mound of the Hostages</a:t>
            </a:r>
            <a:endParaRPr lang="en-IE" dirty="0"/>
          </a:p>
        </p:txBody>
      </p:sp>
      <p:sp>
        <p:nvSpPr>
          <p:cNvPr id="4" name="Content Placeholder 3"/>
          <p:cNvSpPr>
            <a:spLocks noGrp="1"/>
          </p:cNvSpPr>
          <p:nvPr>
            <p:ph sz="half" idx="2"/>
          </p:nvPr>
        </p:nvSpPr>
        <p:spPr/>
        <p:txBody>
          <a:bodyPr>
            <a:noAutofit/>
          </a:bodyPr>
          <a:lstStyle/>
          <a:p>
            <a:pPr>
              <a:buFont typeface="Wingdings" pitchFamily="2" charset="2"/>
              <a:buChar char="§"/>
            </a:pPr>
            <a:endParaRPr lang="en-IE" sz="1600" dirty="0" smtClean="0">
              <a:latin typeface="+mj-lt"/>
            </a:endParaRPr>
          </a:p>
          <a:p>
            <a:pPr>
              <a:buFont typeface="Wingdings" pitchFamily="2" charset="2"/>
              <a:buChar char="§"/>
            </a:pPr>
            <a:r>
              <a:rPr lang="en-IE" sz="1600" dirty="0" smtClean="0">
                <a:latin typeface="+mj-lt"/>
              </a:rPr>
              <a:t>The </a:t>
            </a:r>
            <a:r>
              <a:rPr lang="en-IE" sz="1600" dirty="0">
                <a:latin typeface="+mj-lt"/>
              </a:rPr>
              <a:t>megalithic passage tomb called the Mound of the </a:t>
            </a:r>
            <a:r>
              <a:rPr lang="en-IE" sz="1600" dirty="0" smtClean="0">
                <a:latin typeface="+mj-lt"/>
              </a:rPr>
              <a:t>Hostages </a:t>
            </a:r>
            <a:r>
              <a:rPr lang="en-IE" sz="1600" dirty="0">
                <a:latin typeface="+mj-lt"/>
              </a:rPr>
              <a:t>is the oldest monument on the Hill of Tara dating back to between 2,500 BC and 3,000 BC. The </a:t>
            </a:r>
            <a:r>
              <a:rPr lang="en-IE" sz="1600" dirty="0" smtClean="0">
                <a:latin typeface="+mj-lt"/>
              </a:rPr>
              <a:t>passage was  divided into </a:t>
            </a:r>
            <a:r>
              <a:rPr lang="en-IE" sz="1600" dirty="0">
                <a:latin typeface="+mj-lt"/>
              </a:rPr>
              <a:t>three compartments each containing cremated </a:t>
            </a:r>
            <a:r>
              <a:rPr lang="en-IE" sz="1600" dirty="0" smtClean="0">
                <a:latin typeface="+mj-lt"/>
              </a:rPr>
              <a:t>remains. Evidence </a:t>
            </a:r>
            <a:r>
              <a:rPr lang="en-IE" sz="1600" dirty="0">
                <a:latin typeface="+mj-lt"/>
              </a:rPr>
              <a:t>of at least 200 individual cremations were found, so the passage tomb description is appropriate</a:t>
            </a:r>
            <a:r>
              <a:rPr lang="en-IE" sz="1600" dirty="0" smtClean="0">
                <a:latin typeface="+mj-lt"/>
              </a:rPr>
              <a:t>.</a:t>
            </a:r>
            <a:endParaRPr lang="en-IE" sz="1600" dirty="0">
              <a:latin typeface="+mj-lt"/>
            </a:endParaRPr>
          </a:p>
          <a:p>
            <a:pPr>
              <a:buFont typeface="Wingdings" pitchFamily="2" charset="2"/>
              <a:buChar char="§"/>
            </a:pPr>
            <a:r>
              <a:rPr lang="en-IE" sz="1600" dirty="0" smtClean="0">
                <a:latin typeface="+mj-lt"/>
              </a:rPr>
              <a:t> A </a:t>
            </a:r>
            <a:r>
              <a:rPr lang="en-IE" sz="1600" dirty="0">
                <a:latin typeface="+mj-lt"/>
              </a:rPr>
              <a:t>decorated stone can be viewed from the entrance gate. The engravings may represent the sun, moon or stars as religious symbols or maybe the stone was used as a prehistoric calendar. </a:t>
            </a:r>
          </a:p>
          <a:p>
            <a:pPr>
              <a:buFont typeface="Wingdings" pitchFamily="2" charset="2"/>
              <a:buChar char="§"/>
            </a:pPr>
            <a:r>
              <a:rPr lang="en-IE" sz="1600" dirty="0">
                <a:latin typeface="+mj-lt"/>
              </a:rPr>
              <a:t>The hills at </a:t>
            </a:r>
            <a:r>
              <a:rPr lang="en-IE" sz="1600" dirty="0" err="1">
                <a:latin typeface="+mj-lt"/>
              </a:rPr>
              <a:t>Loughcrew</a:t>
            </a:r>
            <a:r>
              <a:rPr lang="en-IE" sz="1600" dirty="0">
                <a:latin typeface="+mj-lt"/>
              </a:rPr>
              <a:t> can be seen to the west from the top of the mound.</a:t>
            </a:r>
          </a:p>
        </p:txBody>
      </p:sp>
      <p:pic>
        <p:nvPicPr>
          <p:cNvPr id="1026" name="Picture 2" descr="C:\Users\MaryR\Desktop\tara-entrance-stone.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23528" y="1484784"/>
            <a:ext cx="4104456"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78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Seat of the High King</a:t>
            </a:r>
            <a:endParaRPr lang="en-IE" dirty="0"/>
          </a:p>
        </p:txBody>
      </p:sp>
      <p:sp>
        <p:nvSpPr>
          <p:cNvPr id="4" name="Content Placeholder 3"/>
          <p:cNvSpPr>
            <a:spLocks noGrp="1"/>
          </p:cNvSpPr>
          <p:nvPr>
            <p:ph sz="half" idx="2"/>
          </p:nvPr>
        </p:nvSpPr>
        <p:spPr/>
        <p:txBody>
          <a:bodyPr>
            <a:normAutofit/>
          </a:bodyPr>
          <a:lstStyle/>
          <a:p>
            <a:endParaRPr lang="en-IE" sz="1600" dirty="0" smtClean="0">
              <a:solidFill>
                <a:srgbClr val="004239"/>
              </a:solidFill>
              <a:latin typeface="+mj-lt"/>
            </a:endParaRPr>
          </a:p>
          <a:p>
            <a:pPr>
              <a:buFont typeface="Wingdings" pitchFamily="2" charset="2"/>
              <a:buChar char="§"/>
            </a:pPr>
            <a:r>
              <a:rPr lang="en-IE" sz="1600" dirty="0" smtClean="0">
                <a:solidFill>
                  <a:srgbClr val="004239"/>
                </a:solidFill>
                <a:latin typeface="+mj-lt"/>
              </a:rPr>
              <a:t>Long </a:t>
            </a:r>
            <a:r>
              <a:rPr lang="en-IE" sz="1600" dirty="0">
                <a:solidFill>
                  <a:srgbClr val="004239"/>
                </a:solidFill>
                <a:latin typeface="+mj-lt"/>
              </a:rPr>
              <a:t>after the megalithic mound was constructed Tara became the seat of the High Kings </a:t>
            </a:r>
            <a:r>
              <a:rPr lang="en-IE" sz="1600" dirty="0" smtClean="0">
                <a:solidFill>
                  <a:srgbClr val="004239"/>
                </a:solidFill>
                <a:latin typeface="+mj-lt"/>
              </a:rPr>
              <a:t>of</a:t>
            </a:r>
            <a:r>
              <a:rPr lang="en-IE" sz="1600" dirty="0">
                <a:solidFill>
                  <a:srgbClr val="004239"/>
                </a:solidFill>
                <a:latin typeface="+mj-lt"/>
              </a:rPr>
              <a:t> Ireland. </a:t>
            </a:r>
            <a:endParaRPr lang="en-IE" sz="1600" dirty="0" smtClean="0">
              <a:solidFill>
                <a:srgbClr val="004239"/>
              </a:solidFill>
              <a:latin typeface="+mj-lt"/>
            </a:endParaRPr>
          </a:p>
          <a:p>
            <a:pPr>
              <a:buFont typeface="Wingdings" pitchFamily="2" charset="2"/>
              <a:buChar char="§"/>
            </a:pPr>
            <a:endParaRPr lang="en-IE" sz="1600" dirty="0" smtClean="0">
              <a:solidFill>
                <a:srgbClr val="004239"/>
              </a:solidFill>
              <a:latin typeface="+mj-lt"/>
            </a:endParaRPr>
          </a:p>
          <a:p>
            <a:pPr>
              <a:buFont typeface="Wingdings" pitchFamily="2" charset="2"/>
              <a:buChar char="§"/>
            </a:pPr>
            <a:r>
              <a:rPr lang="en-IE" sz="1600" dirty="0" smtClean="0">
                <a:solidFill>
                  <a:srgbClr val="004239"/>
                </a:solidFill>
                <a:latin typeface="+mj-lt"/>
              </a:rPr>
              <a:t>The </a:t>
            </a:r>
            <a:r>
              <a:rPr lang="en-IE" sz="1600" dirty="0">
                <a:solidFill>
                  <a:srgbClr val="004239"/>
                </a:solidFill>
                <a:latin typeface="+mj-lt"/>
              </a:rPr>
              <a:t>most famous of these was Cormac Mac Airt who reigned in the third century AD. One of the ring forts within the large hill fort known as the Royal Enclosure is known as Cormac's House. </a:t>
            </a:r>
            <a:endParaRPr lang="en-IE" sz="1600" dirty="0" smtClean="0">
              <a:solidFill>
                <a:srgbClr val="004239"/>
              </a:solidFill>
              <a:latin typeface="+mj-lt"/>
            </a:endParaRPr>
          </a:p>
          <a:p>
            <a:pPr marL="0" indent="0">
              <a:buNone/>
            </a:pPr>
            <a:endParaRPr lang="en-IE" sz="1600" dirty="0" smtClean="0">
              <a:solidFill>
                <a:srgbClr val="004239"/>
              </a:solidFill>
              <a:latin typeface="+mj-lt"/>
            </a:endParaRPr>
          </a:p>
          <a:p>
            <a:pPr>
              <a:buFont typeface="Wingdings" pitchFamily="2" charset="2"/>
              <a:buChar char="§"/>
            </a:pPr>
            <a:r>
              <a:rPr lang="en-IE" sz="1600" dirty="0" smtClean="0">
                <a:solidFill>
                  <a:srgbClr val="004239"/>
                </a:solidFill>
                <a:latin typeface="+mj-lt"/>
              </a:rPr>
              <a:t>The </a:t>
            </a:r>
            <a:r>
              <a:rPr lang="en-IE" sz="1600" dirty="0">
                <a:solidFill>
                  <a:srgbClr val="004239"/>
                </a:solidFill>
                <a:latin typeface="+mj-lt"/>
              </a:rPr>
              <a:t>other ring fort known as the King's Seat may actually be constructed around a prehistoric </a:t>
            </a:r>
            <a:r>
              <a:rPr lang="en-IE" sz="1600" dirty="0" smtClean="0">
                <a:solidFill>
                  <a:srgbClr val="004239"/>
                </a:solidFill>
                <a:latin typeface="+mj-lt"/>
              </a:rPr>
              <a:t>tomb.</a:t>
            </a:r>
            <a:endParaRPr lang="en-IE" sz="1600" dirty="0">
              <a:latin typeface="+mj-lt"/>
            </a:endParaRPr>
          </a:p>
        </p:txBody>
      </p:sp>
      <p:pic>
        <p:nvPicPr>
          <p:cNvPr id="2051" name="Picture 3" descr="C:\Users\MaryR\Desktop\images.jp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55577" y="2060848"/>
            <a:ext cx="3168352"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99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Irelands Stonehenge</a:t>
            </a:r>
            <a:endParaRPr lang="en-IE" dirty="0"/>
          </a:p>
        </p:txBody>
      </p:sp>
      <p:sp>
        <p:nvSpPr>
          <p:cNvPr id="4" name="Content Placeholder 3"/>
          <p:cNvSpPr>
            <a:spLocks noGrp="1"/>
          </p:cNvSpPr>
          <p:nvPr>
            <p:ph sz="half" idx="2"/>
          </p:nvPr>
        </p:nvSpPr>
        <p:spPr/>
        <p:txBody>
          <a:bodyPr>
            <a:noAutofit/>
          </a:bodyPr>
          <a:lstStyle/>
          <a:p>
            <a:endParaRPr lang="en-IE" sz="1400" dirty="0" smtClean="0">
              <a:latin typeface="+mj-lt"/>
            </a:endParaRPr>
          </a:p>
          <a:p>
            <a:r>
              <a:rPr lang="en-IE" sz="1400" dirty="0" smtClean="0">
                <a:latin typeface="+mj-lt"/>
              </a:rPr>
              <a:t>Ireland's</a:t>
            </a:r>
            <a:r>
              <a:rPr lang="en-IE" sz="1400" dirty="0">
                <a:latin typeface="+mj-lt"/>
              </a:rPr>
              <a:t> </a:t>
            </a:r>
            <a:r>
              <a:rPr lang="en-IE" sz="1400" dirty="0" smtClean="0">
                <a:latin typeface="+mj-lt"/>
              </a:rPr>
              <a:t>Stonehenge, </a:t>
            </a:r>
            <a:r>
              <a:rPr lang="en-IE" sz="1400" dirty="0">
                <a:latin typeface="+mj-lt"/>
              </a:rPr>
              <a:t>a 4,500-year-old structure at the Hill </a:t>
            </a:r>
            <a:r>
              <a:rPr lang="en-IE" sz="1400" dirty="0" smtClean="0">
                <a:latin typeface="+mj-lt"/>
              </a:rPr>
              <a:t>of Tara , </a:t>
            </a:r>
            <a:r>
              <a:rPr lang="en-IE" sz="1400" dirty="0">
                <a:latin typeface="+mj-lt"/>
              </a:rPr>
              <a:t>has been re-created by archaeologists and computer-graphics experts. They have built a representation of a huge, wooden monument that appears to have been used </a:t>
            </a:r>
            <a:r>
              <a:rPr lang="en-IE" sz="1400" dirty="0" smtClean="0">
                <a:latin typeface="+mj-lt"/>
              </a:rPr>
              <a:t>for crowning ceremonies </a:t>
            </a:r>
            <a:r>
              <a:rPr lang="en-IE" sz="1400" dirty="0">
                <a:latin typeface="+mj-lt"/>
              </a:rPr>
              <a:t>and pagan burials of Ireland’s high kings</a:t>
            </a:r>
            <a:r>
              <a:rPr lang="en-IE" sz="1400" dirty="0" smtClean="0">
                <a:latin typeface="+mj-lt"/>
              </a:rPr>
              <a:t>.</a:t>
            </a:r>
          </a:p>
          <a:p>
            <a:pPr>
              <a:buFont typeface="Wingdings" pitchFamily="2" charset="2"/>
              <a:buChar char="§"/>
            </a:pPr>
            <a:r>
              <a:rPr lang="en-IE" sz="1400" dirty="0" smtClean="0">
                <a:latin typeface="+mj-lt"/>
              </a:rPr>
              <a:t>Remains </a:t>
            </a:r>
            <a:r>
              <a:rPr lang="en-IE" sz="1400" dirty="0">
                <a:latin typeface="+mj-lt"/>
              </a:rPr>
              <a:t>of the structure were discovered by soil x-rays of the </a:t>
            </a:r>
            <a:r>
              <a:rPr lang="en-IE" sz="1400" dirty="0" smtClean="0">
                <a:latin typeface="+mj-lt"/>
              </a:rPr>
              <a:t>hill. The model </a:t>
            </a:r>
            <a:r>
              <a:rPr lang="en-IE" sz="1400" dirty="0">
                <a:latin typeface="+mj-lt"/>
              </a:rPr>
              <a:t>was created using information gathered from studying a ditch, six metres wide and three deep, cut into the bedrock of the hill and enclosing the Mound of </a:t>
            </a:r>
            <a:r>
              <a:rPr lang="en-IE" sz="1400" dirty="0" smtClean="0">
                <a:latin typeface="+mj-lt"/>
              </a:rPr>
              <a:t>Hostages</a:t>
            </a:r>
            <a:r>
              <a:rPr lang="en-IE" sz="1400" dirty="0" smtClean="0">
                <a:latin typeface="+mj-lt"/>
              </a:rPr>
              <a:t>.</a:t>
            </a:r>
          </a:p>
          <a:p>
            <a:pPr>
              <a:buFont typeface="Wingdings" pitchFamily="2" charset="2"/>
              <a:buChar char="§"/>
            </a:pPr>
            <a:r>
              <a:rPr lang="en-IE" sz="1400" dirty="0">
                <a:latin typeface="+mj-lt"/>
              </a:rPr>
              <a:t/>
            </a:r>
            <a:br>
              <a:rPr lang="en-IE" sz="1400" dirty="0">
                <a:latin typeface="+mj-lt"/>
              </a:rPr>
            </a:br>
            <a:r>
              <a:rPr lang="en-IE" sz="1400" dirty="0">
                <a:latin typeface="+mj-lt"/>
              </a:rPr>
              <a:t>S</a:t>
            </a:r>
            <a:r>
              <a:rPr lang="en-IE" sz="1400" dirty="0" smtClean="0">
                <a:latin typeface="+mj-lt"/>
              </a:rPr>
              <a:t>cientists believe that </a:t>
            </a:r>
            <a:r>
              <a:rPr lang="en-IE" sz="1400" dirty="0">
                <a:latin typeface="+mj-lt"/>
              </a:rPr>
              <a:t>the hill was once surrounded by a “wooden version of Stonehenge” that would have been 250 metres in diameter</a:t>
            </a:r>
            <a:r>
              <a:rPr lang="en-IE" sz="1400" dirty="0" smtClean="0">
                <a:latin typeface="+mj-lt"/>
              </a:rPr>
              <a:t>, </a:t>
            </a:r>
            <a:r>
              <a:rPr lang="en-IE" sz="1400" dirty="0">
                <a:latin typeface="+mj-lt"/>
              </a:rPr>
              <a:t>similar in size to </a:t>
            </a:r>
            <a:r>
              <a:rPr lang="en-IE" sz="1400" dirty="0" err="1">
                <a:latin typeface="+mj-lt"/>
              </a:rPr>
              <a:t>Croke</a:t>
            </a:r>
            <a:r>
              <a:rPr lang="en-IE" sz="1400" dirty="0">
                <a:latin typeface="+mj-lt"/>
              </a:rPr>
              <a:t> Park.</a:t>
            </a:r>
          </a:p>
        </p:txBody>
      </p:sp>
      <p:pic>
        <p:nvPicPr>
          <p:cNvPr id="3074" name="Picture 2" descr="C:\Users\MaryR\Desktop\woodhenge.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01625" y="1988840"/>
            <a:ext cx="4038600"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 Lia Fail.</a:t>
            </a:r>
            <a:endParaRPr lang="en-IE" dirty="0"/>
          </a:p>
        </p:txBody>
      </p:sp>
      <p:sp>
        <p:nvSpPr>
          <p:cNvPr id="4" name="Content Placeholder 3"/>
          <p:cNvSpPr>
            <a:spLocks noGrp="1"/>
          </p:cNvSpPr>
          <p:nvPr>
            <p:ph sz="half" idx="2"/>
          </p:nvPr>
        </p:nvSpPr>
        <p:spPr/>
        <p:txBody>
          <a:bodyPr>
            <a:noAutofit/>
          </a:bodyPr>
          <a:lstStyle/>
          <a:p>
            <a:pPr>
              <a:buFont typeface="Wingdings" pitchFamily="2" charset="2"/>
              <a:buChar char="§"/>
            </a:pPr>
            <a:r>
              <a:rPr lang="en-IE" sz="1600" dirty="0">
                <a:latin typeface="+mj-lt"/>
              </a:rPr>
              <a:t>The standing stone known as the Lia Fáil, though erected on the King's Seat </a:t>
            </a:r>
            <a:r>
              <a:rPr lang="en-IE" sz="1600" dirty="0" smtClean="0">
                <a:latin typeface="+mj-lt"/>
              </a:rPr>
              <a:t> </a:t>
            </a:r>
            <a:r>
              <a:rPr lang="en-IE" sz="1600" dirty="0">
                <a:latin typeface="+mj-lt"/>
              </a:rPr>
              <a:t>around 1824, </a:t>
            </a:r>
            <a:r>
              <a:rPr lang="en-IE" sz="1600" dirty="0" smtClean="0">
                <a:latin typeface="+mj-lt"/>
              </a:rPr>
              <a:t>may </a:t>
            </a:r>
            <a:r>
              <a:rPr lang="en-IE" sz="1600" dirty="0">
                <a:latin typeface="+mj-lt"/>
              </a:rPr>
              <a:t>once have stood in front of the entrance to the passage </a:t>
            </a:r>
            <a:r>
              <a:rPr lang="en-IE" sz="1600" dirty="0" smtClean="0">
                <a:latin typeface="+mj-lt"/>
              </a:rPr>
              <a:t>tomb (Mound of the Hostages) and </a:t>
            </a:r>
            <a:r>
              <a:rPr lang="en-IE" sz="1600" dirty="0">
                <a:latin typeface="+mj-lt"/>
              </a:rPr>
              <a:t>belong to a tradition of erecting standing stones around or in passage tombs</a:t>
            </a:r>
            <a:r>
              <a:rPr lang="en-IE" sz="1600" dirty="0" smtClean="0">
                <a:latin typeface="+mj-lt"/>
              </a:rPr>
              <a:t>.</a:t>
            </a:r>
          </a:p>
          <a:p>
            <a:pPr>
              <a:buFont typeface="Wingdings" pitchFamily="2" charset="2"/>
              <a:buChar char="§"/>
            </a:pPr>
            <a:r>
              <a:rPr lang="en-IE" sz="1600" dirty="0" smtClean="0">
                <a:latin typeface="+mj-lt"/>
              </a:rPr>
              <a:t>The </a:t>
            </a:r>
            <a:r>
              <a:rPr lang="en-IE" sz="1600" dirty="0" err="1">
                <a:latin typeface="+mj-lt"/>
              </a:rPr>
              <a:t>Lia</a:t>
            </a:r>
            <a:r>
              <a:rPr lang="en-IE" sz="1600" dirty="0">
                <a:latin typeface="+mj-lt"/>
              </a:rPr>
              <a:t> </a:t>
            </a:r>
            <a:r>
              <a:rPr lang="en-IE" sz="1600" dirty="0" err="1" smtClean="0">
                <a:latin typeface="+mj-lt"/>
              </a:rPr>
              <a:t>Fáil</a:t>
            </a:r>
            <a:r>
              <a:rPr lang="en-IE" sz="1600" dirty="0" smtClean="0">
                <a:latin typeface="+mj-lt"/>
              </a:rPr>
              <a:t>, </a:t>
            </a:r>
            <a:r>
              <a:rPr lang="en-IE" sz="1600" dirty="0">
                <a:latin typeface="+mj-lt"/>
              </a:rPr>
              <a:t>or Stone of </a:t>
            </a:r>
            <a:r>
              <a:rPr lang="en-IE" sz="1600" dirty="0" smtClean="0">
                <a:latin typeface="+mj-lt"/>
              </a:rPr>
              <a:t>Destiny, </a:t>
            </a:r>
            <a:r>
              <a:rPr lang="en-IE" sz="1600" dirty="0">
                <a:latin typeface="+mj-lt"/>
              </a:rPr>
              <a:t>which stands about one metre in height is considered by some to have been a fertility </a:t>
            </a:r>
            <a:r>
              <a:rPr lang="en-IE" sz="1600" dirty="0" smtClean="0">
                <a:latin typeface="+mj-lt"/>
              </a:rPr>
              <a:t>symbol.</a:t>
            </a:r>
          </a:p>
          <a:p>
            <a:pPr>
              <a:buFont typeface="Wingdings" pitchFamily="2" charset="2"/>
              <a:buChar char="§"/>
            </a:pPr>
            <a:endParaRPr lang="en-IE" sz="1600" dirty="0">
              <a:latin typeface="+mj-lt"/>
            </a:endParaRPr>
          </a:p>
          <a:p>
            <a:pPr>
              <a:buFont typeface="Wingdings" pitchFamily="2" charset="2"/>
              <a:buChar char="§"/>
            </a:pPr>
            <a:r>
              <a:rPr lang="en-IE" sz="1600" dirty="0" smtClean="0">
                <a:latin typeface="+mj-lt"/>
              </a:rPr>
              <a:t>According </a:t>
            </a:r>
            <a:r>
              <a:rPr lang="en-IE" sz="1600" dirty="0">
                <a:latin typeface="+mj-lt"/>
              </a:rPr>
              <a:t>to legend on the </a:t>
            </a:r>
            <a:r>
              <a:rPr lang="en-IE" sz="1600" dirty="0" smtClean="0">
                <a:latin typeface="+mj-lt"/>
              </a:rPr>
              <a:t>inauguration or crowning </a:t>
            </a:r>
            <a:r>
              <a:rPr lang="en-IE" sz="1600" dirty="0">
                <a:latin typeface="+mj-lt"/>
              </a:rPr>
              <a:t>of a worthy </a:t>
            </a:r>
            <a:r>
              <a:rPr lang="en-IE" sz="1600" dirty="0" smtClean="0">
                <a:latin typeface="+mj-lt"/>
              </a:rPr>
              <a:t>High King, </a:t>
            </a:r>
            <a:r>
              <a:rPr lang="en-IE" sz="1600" dirty="0">
                <a:latin typeface="+mj-lt"/>
              </a:rPr>
              <a:t>the stone would roar its approval.</a:t>
            </a:r>
          </a:p>
        </p:txBody>
      </p:sp>
      <p:pic>
        <p:nvPicPr>
          <p:cNvPr id="4099" name="Picture 3" descr="C:\Users\MaryR\Desktop\download (1).jp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539553" y="1628800"/>
            <a:ext cx="3672408" cy="3744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04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sz="quarter" idx="1"/>
          </p:nvPr>
        </p:nvSpPr>
        <p:spPr/>
        <p:txBody>
          <a:bodyPr/>
          <a:lstStyle/>
          <a:p>
            <a:pPr algn="ctr"/>
            <a:endParaRPr lang="en-IE" dirty="0" smtClean="0">
              <a:latin typeface="+mj-lt"/>
            </a:endParaRPr>
          </a:p>
          <a:p>
            <a:pPr algn="ctr"/>
            <a:endParaRPr lang="en-IE" dirty="0">
              <a:latin typeface="+mj-lt"/>
            </a:endParaRPr>
          </a:p>
          <a:p>
            <a:pPr algn="ctr">
              <a:buFont typeface="Wingdings" pitchFamily="2" charset="2"/>
              <a:buChar char="§"/>
            </a:pPr>
            <a:r>
              <a:rPr lang="en-IE" sz="4400" dirty="0" smtClean="0">
                <a:latin typeface="+mj-lt"/>
              </a:rPr>
              <a:t>Thank you for reading my project.</a:t>
            </a:r>
          </a:p>
          <a:p>
            <a:pPr marL="0" indent="0" algn="ctr">
              <a:buNone/>
            </a:pPr>
            <a:r>
              <a:rPr lang="en-IE" sz="4400" dirty="0" err="1" smtClean="0">
                <a:latin typeface="+mj-lt"/>
              </a:rPr>
              <a:t>Conor</a:t>
            </a:r>
            <a:r>
              <a:rPr lang="en-IE" sz="4400" dirty="0" smtClean="0">
                <a:latin typeface="+mj-lt"/>
              </a:rPr>
              <a:t>.</a:t>
            </a:r>
            <a:endParaRPr lang="en-IE" sz="4400" dirty="0">
              <a:latin typeface="+mj-lt"/>
            </a:endParaRPr>
          </a:p>
        </p:txBody>
      </p:sp>
    </p:spTree>
    <p:extLst>
      <p:ext uri="{BB962C8B-B14F-4D97-AF65-F5344CB8AC3E}">
        <p14:creationId xmlns:p14="http://schemas.microsoft.com/office/powerpoint/2010/main" val="13773068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94</TotalTime>
  <Words>364</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     The Hill of Tara</vt:lpstr>
      <vt:lpstr>Location: The Hill of Tara in Co. Meath is best known as the seat of the Highs Kings of Ireland but it has been an important historical site since the discovery of a late stone age passage tomb in 1995.  </vt:lpstr>
      <vt:lpstr>Mound of the Hostages</vt:lpstr>
      <vt:lpstr>Seat of the High King</vt:lpstr>
      <vt:lpstr>Irelands Stonehenge</vt:lpstr>
      <vt:lpstr>The Lia Fail.</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Hill of Tara</dc:title>
  <dc:creator>MaryR</dc:creator>
  <cp:lastModifiedBy>MaryR</cp:lastModifiedBy>
  <cp:revision>15</cp:revision>
  <dcterms:created xsi:type="dcterms:W3CDTF">2020-04-23T10:35:30Z</dcterms:created>
  <dcterms:modified xsi:type="dcterms:W3CDTF">2020-04-23T12:17:06Z</dcterms:modified>
</cp:coreProperties>
</file>